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16" r:id="rId2"/>
    <p:sldId id="317" r:id="rId3"/>
    <p:sldId id="257" r:id="rId4"/>
    <p:sldId id="258" r:id="rId5"/>
    <p:sldId id="284" r:id="rId6"/>
    <p:sldId id="285" r:id="rId7"/>
    <p:sldId id="286" r:id="rId8"/>
    <p:sldId id="288" r:id="rId9"/>
    <p:sldId id="289" r:id="rId10"/>
    <p:sldId id="287" r:id="rId11"/>
    <p:sldId id="290" r:id="rId12"/>
    <p:sldId id="291" r:id="rId13"/>
    <p:sldId id="292" r:id="rId14"/>
    <p:sldId id="260" r:id="rId15"/>
    <p:sldId id="293" r:id="rId16"/>
    <p:sldId id="348" r:id="rId17"/>
    <p:sldId id="353" r:id="rId18"/>
    <p:sldId id="354" r:id="rId19"/>
    <p:sldId id="318" r:id="rId20"/>
    <p:sldId id="319" r:id="rId21"/>
    <p:sldId id="320" r:id="rId22"/>
    <p:sldId id="321" r:id="rId23"/>
    <p:sldId id="322" r:id="rId24"/>
    <p:sldId id="324" r:id="rId25"/>
    <p:sldId id="323" r:id="rId26"/>
    <p:sldId id="325" r:id="rId27"/>
    <p:sldId id="326" r:id="rId28"/>
    <p:sldId id="327" r:id="rId29"/>
    <p:sldId id="329" r:id="rId30"/>
    <p:sldId id="331" r:id="rId31"/>
    <p:sldId id="332" r:id="rId32"/>
    <p:sldId id="333" r:id="rId33"/>
    <p:sldId id="334" r:id="rId34"/>
    <p:sldId id="339" r:id="rId35"/>
    <p:sldId id="335" r:id="rId36"/>
    <p:sldId id="336" r:id="rId37"/>
    <p:sldId id="337" r:id="rId38"/>
    <p:sldId id="338" r:id="rId39"/>
    <p:sldId id="262" r:id="rId40"/>
    <p:sldId id="263" r:id="rId41"/>
    <p:sldId id="264" r:id="rId42"/>
    <p:sldId id="341" r:id="rId43"/>
    <p:sldId id="340" r:id="rId44"/>
    <p:sldId id="343" r:id="rId45"/>
    <p:sldId id="342" r:id="rId46"/>
    <p:sldId id="344" r:id="rId47"/>
    <p:sldId id="267" r:id="rId48"/>
    <p:sldId id="268" r:id="rId49"/>
    <p:sldId id="282" r:id="rId50"/>
    <p:sldId id="283" r:id="rId51"/>
    <p:sldId id="269" r:id="rId52"/>
    <p:sldId id="270" r:id="rId53"/>
    <p:sldId id="328" r:id="rId54"/>
    <p:sldId id="281" r:id="rId55"/>
    <p:sldId id="280" r:id="rId56"/>
    <p:sldId id="271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26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(gada)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4359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992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000" baseline="30000" dirty="0" smtClean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gadagada</a:t>
            </a:r>
          </a:p>
          <a:p>
            <a:pPr algn="ctr"/>
            <a:endParaRPr lang="fr-FR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225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1393534" y="1905000"/>
            <a:ext cx="2075290" cy="37776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/>
              <a:t>A = {a,d,g}</a:t>
            </a:r>
          </a:p>
          <a:p>
            <a:pPr marL="0" indent="0">
              <a:buNone/>
            </a:pPr>
            <a:r>
              <a:rPr lang="el-GR" sz="2400" dirty="0" smtClean="0"/>
              <a:t>φ</a:t>
            </a:r>
            <a:r>
              <a:rPr lang="fr-FR" sz="2400" dirty="0" smtClean="0"/>
              <a:t>  :  A* </a:t>
            </a:r>
            <a:r>
              <a:rPr lang="fr-FR" sz="2400" dirty="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a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da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g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d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 smtClean="0"/>
              <a:t>Graine = {g}</a:t>
            </a:r>
            <a:endParaRPr lang="fr-FR" sz="2400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baseline="30000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gadagadagadagadagadagadagadagada</a:t>
            </a:r>
            <a:endParaRPr lang="fr-FR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endParaRPr lang="fr-FR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34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Intérprétation via </a:t>
            </a:r>
            <a:r>
              <a:rPr lang="fr-FR" dirty="0" smtClean="0"/>
              <a:t>‘</a:t>
            </a:r>
            <a:r>
              <a:rPr lang="fr-FR" dirty="0" smtClean="0"/>
              <a:t>turtle’</a:t>
            </a:r>
            <a:endParaRPr lang="fr-FR" dirty="0"/>
          </a:p>
        </p:txBody>
      </p:sp>
      <p:pic>
        <p:nvPicPr>
          <p:cNvPr id="7" name="Označba mesta vsebine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063" y="1433974"/>
            <a:ext cx="8671506" cy="5424026"/>
          </a:xfrm>
        </p:spPr>
      </p:pic>
    </p:spTree>
    <p:extLst>
      <p:ext uri="{BB962C8B-B14F-4D97-AF65-F5344CB8AC3E}">
        <p14:creationId xmlns:p14="http://schemas.microsoft.com/office/powerpoint/2010/main" val="1169288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Ici on explique comment une turtle se déplace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2589212" y="2737899"/>
            <a:ext cx="8915400" cy="3777622"/>
          </a:xfrm>
        </p:spPr>
        <p:txBody>
          <a:bodyPr/>
          <a:lstStyle/>
          <a:p>
            <a:r>
              <a:rPr lang="fr-FR" dirty="0"/>
              <a:t>5</a:t>
            </a:r>
            <a:r>
              <a:rPr lang="fr-FR" dirty="0" smtClean="0"/>
              <a:t> opérations possibles :</a:t>
            </a:r>
          </a:p>
          <a:p>
            <a:pPr lvl="1"/>
            <a:r>
              <a:rPr lang="fr-FR" dirty="0" smtClean="0"/>
              <a:t>Avancer</a:t>
            </a:r>
          </a:p>
          <a:p>
            <a:pPr lvl="1"/>
            <a:r>
              <a:rPr lang="fr-FR" dirty="0" smtClean="0"/>
              <a:t>Tourner à gauche de x degrés</a:t>
            </a:r>
          </a:p>
          <a:p>
            <a:pPr lvl="1"/>
            <a:r>
              <a:rPr lang="fr-FR" dirty="0" smtClean="0"/>
              <a:t>Tourner à droite de x degrés</a:t>
            </a:r>
          </a:p>
          <a:p>
            <a:pPr lvl="1"/>
            <a:r>
              <a:rPr lang="fr-FR" dirty="0" smtClean="0"/>
              <a:t>Sauvegarder la position</a:t>
            </a:r>
          </a:p>
          <a:p>
            <a:pPr lvl="1"/>
            <a:r>
              <a:rPr lang="fr-FR" dirty="0" smtClean="0"/>
              <a:t>Retourner à la dernière position sauvegardée</a:t>
            </a:r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1905000"/>
            <a:ext cx="5192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Bouts de segments que l’on pourrait tracer sans lever le crayon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7828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5519531" y="274166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5519531" y="2741875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19531" y="2741455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5519531" y="2748185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1131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1877834" y="578701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2005054" y="2900900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144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Skupina 14"/>
          <p:cNvGrpSpPr/>
          <p:nvPr/>
        </p:nvGrpSpPr>
        <p:grpSpPr>
          <a:xfrm rot="5400000"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40942" y="586653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cxnSp>
        <p:nvCxnSpPr>
          <p:cNvPr id="3" name="Raven povezovalnik 2"/>
          <p:cNvCxnSpPr>
            <a:endCxn id="20" idx="3"/>
          </p:cNvCxnSpPr>
          <p:nvPr/>
        </p:nvCxnSpPr>
        <p:spPr>
          <a:xfrm>
            <a:off x="356692" y="1257004"/>
            <a:ext cx="518425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Skupina 20"/>
          <p:cNvGrpSpPr/>
          <p:nvPr/>
        </p:nvGrpSpPr>
        <p:grpSpPr>
          <a:xfrm rot="16200000" flipH="1">
            <a:off x="6747121" y="2769138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sp>
        <p:nvSpPr>
          <p:cNvPr id="7" name="PoljeZBesedilom 6"/>
          <p:cNvSpPr txBox="1"/>
          <p:nvPr/>
        </p:nvSpPr>
        <p:spPr>
          <a:xfrm>
            <a:off x="5291462" y="3414650"/>
            <a:ext cx="166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</a:t>
            </a:r>
            <a:endParaRPr lang="fr-FR" dirty="0"/>
          </a:p>
        </p:txBody>
      </p:sp>
      <p:sp>
        <p:nvSpPr>
          <p:cNvPr id="8" name="PoljeZBesedilom 7"/>
          <p:cNvSpPr txBox="1"/>
          <p:nvPr/>
        </p:nvSpPr>
        <p:spPr>
          <a:xfrm>
            <a:off x="9239416" y="890546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24" name="PoljeZBesedilom 23"/>
          <p:cNvSpPr txBox="1"/>
          <p:nvPr/>
        </p:nvSpPr>
        <p:spPr>
          <a:xfrm>
            <a:off x="9837089" y="3466417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Rotation</a:t>
            </a:r>
            <a:endParaRPr lang="fr-FR" dirty="0"/>
          </a:p>
        </p:txBody>
      </p:sp>
      <p:sp>
        <p:nvSpPr>
          <p:cNvPr id="9" name="PoljeZBesedilom 8"/>
          <p:cNvSpPr txBox="1"/>
          <p:nvPr/>
        </p:nvSpPr>
        <p:spPr>
          <a:xfrm>
            <a:off x="9239416" y="5649169"/>
            <a:ext cx="2613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Retours à la dernière position sauvegardée</a:t>
            </a:r>
            <a:endParaRPr lang="fr-FR" dirty="0"/>
          </a:p>
        </p:txBody>
      </p:sp>
      <p:grpSp>
        <p:nvGrpSpPr>
          <p:cNvPr id="25" name="Skupina 24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26" name="Raven puščični povezovalnik 2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Slika 2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000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jeZBesedilom 1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92838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981901" y="4195956"/>
            <a:ext cx="97193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16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8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58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86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15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19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449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17828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30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38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63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477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665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85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6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954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330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1. Présentation L-système théorique</a:t>
            </a:r>
          </a:p>
          <a:p>
            <a:r>
              <a:rPr lang="fr-FR" dirty="0" smtClean="0"/>
              <a:t>2. lien avec les arbres (présenter que c’est des systèmes récursifs)</a:t>
            </a:r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X. impression en 3D (tentatives)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920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0632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52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114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9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0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75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61492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477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ravokotnik 235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7" name="Raven puščični povezovalnik 236"/>
          <p:cNvCxnSpPr/>
          <p:nvPr/>
        </p:nvCxnSpPr>
        <p:spPr>
          <a:xfrm flipH="1">
            <a:off x="5054600" y="5799628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8" name="PoljeZBesedilom 237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239" name="Pravokotnik 238"/>
          <p:cNvSpPr/>
          <p:nvPr/>
        </p:nvSpPr>
        <p:spPr>
          <a:xfrm>
            <a:off x="3647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0" name="Raven povezovalnik 239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Raven povezovalnik 240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aven povezovalnik 241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Raven povezovalnik 242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PoljeZBesedilom 243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150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V="1">
            <a:off x="5212076" y="5594350"/>
            <a:ext cx="42549" cy="22028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8764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jeZBesedilom 10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9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949317" y="3717630"/>
            <a:ext cx="22195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9490111" y="789253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en povezovalnik 15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oljeZBesedilom 1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3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-kraka zvezda 1"/>
          <p:cNvSpPr>
            <a:spLocks noChangeAspect="1"/>
          </p:cNvSpPr>
          <p:nvPr/>
        </p:nvSpPr>
        <p:spPr>
          <a:xfrm>
            <a:off x="4552950" y="2418275"/>
            <a:ext cx="3396367" cy="3396367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PoljeZBesedilom 3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cxnSp>
        <p:nvCxnSpPr>
          <p:cNvPr id="6" name="Raven povezovalnik 5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ven povezovalnik 6"/>
          <p:cNvCxnSpPr>
            <a:endCxn id="16" idx="3"/>
          </p:cNvCxnSpPr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>
            <a:endCxn id="16" idx="3"/>
          </p:cNvCxnSpPr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>
            <a:stCxn id="16" idx="2"/>
          </p:cNvCxnSpPr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ravokotnik 15"/>
          <p:cNvSpPr/>
          <p:nvPr/>
        </p:nvSpPr>
        <p:spPr>
          <a:xfrm>
            <a:off x="-1363237" y="2278952"/>
            <a:ext cx="7417031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39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MP</a:t>
            </a:r>
            <a:endParaRPr lang="sl-SI" sz="239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41842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rapport avec les arbres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arbres possèdent une structure récursive et autosimilaire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</a:t>
            </a:r>
            <a:r>
              <a:rPr lang="fr-FR" dirty="0" smtClean="0"/>
              <a:t>L-système est un triplet (A,</a:t>
            </a:r>
            <a:r>
              <a:rPr lang="el-GR" dirty="0" smtClean="0"/>
              <a:t> φ</a:t>
            </a:r>
            <a:r>
              <a:rPr lang="fr-FR" dirty="0" smtClean="0"/>
              <a:t>,g</a:t>
            </a:r>
            <a:r>
              <a:rPr lang="fr-FR" dirty="0" smtClean="0"/>
              <a:t>), avec :</a:t>
            </a:r>
            <a:endParaRPr lang="fr-FR" dirty="0" smtClean="0"/>
          </a:p>
          <a:p>
            <a:pPr lvl="1"/>
            <a:r>
              <a:rPr lang="fr-FR" dirty="0" smtClean="0"/>
              <a:t>A un alphabet fini</a:t>
            </a:r>
          </a:p>
          <a:p>
            <a:pPr lvl="1"/>
            <a:r>
              <a:rPr lang="el-GR" dirty="0"/>
              <a:t>φ</a:t>
            </a:r>
            <a:r>
              <a:rPr lang="fr-FR" dirty="0" smtClean="0"/>
              <a:t> un morphisme (application de A* dans A* tq </a:t>
            </a:r>
            <a:r>
              <a:rPr lang="el-GR" dirty="0" smtClean="0"/>
              <a:t>φ</a:t>
            </a:r>
            <a:r>
              <a:rPr lang="fr-FR" dirty="0" smtClean="0"/>
              <a:t>(vw)=</a:t>
            </a:r>
            <a:r>
              <a:rPr lang="el-GR" dirty="0" smtClean="0"/>
              <a:t>φ</a:t>
            </a:r>
            <a:r>
              <a:rPr lang="fr-FR" dirty="0" smtClean="0"/>
              <a:t>(v)</a:t>
            </a:r>
            <a:r>
              <a:rPr lang="el-GR" dirty="0"/>
              <a:t> </a:t>
            </a:r>
            <a:r>
              <a:rPr lang="el-GR" dirty="0" smtClean="0"/>
              <a:t>φ</a:t>
            </a:r>
            <a:r>
              <a:rPr lang="fr-FR" dirty="0" smtClean="0"/>
              <a:t>(w)</a:t>
            </a:r>
          </a:p>
          <a:p>
            <a:pPr lvl="1"/>
            <a:r>
              <a:rPr lang="fr-FR" dirty="0" smtClean="0"/>
              <a:t>g une graine (mot de A)</a:t>
            </a:r>
          </a:p>
          <a:p>
            <a:endParaRPr lang="fr-FR" dirty="0"/>
          </a:p>
          <a:p>
            <a:r>
              <a:rPr lang="fr-FR" dirty="0" smtClean="0"/>
              <a:t>L </a:t>
            </a:r>
            <a:r>
              <a:rPr lang="fr-FR" dirty="0" smtClean="0"/>
              <a:t>est alors </a:t>
            </a:r>
            <a:r>
              <a:rPr lang="fr-FR" dirty="0" smtClean="0"/>
              <a:t>le langage dénnoté par le L-système, à savoir </a:t>
            </a:r>
            <a:r>
              <a:rPr lang="fr-FR" dirty="0" smtClean="0"/>
              <a:t>:</a:t>
            </a:r>
          </a:p>
          <a:p>
            <a:endParaRPr lang="fr-FR" dirty="0" smtClean="0"/>
          </a:p>
          <a:p>
            <a:endParaRPr lang="fr-FR" b="1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4039263" y="4850297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/>
              <a:t>φ</a:t>
            </a:r>
            <a:r>
              <a:rPr lang="fr-FR" sz="2400" dirty="0"/>
              <a:t>^n(g),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820"/>
            <a:ext cx="5678906" cy="4259180"/>
          </a:xfrm>
          <a:prstGeom prst="rect">
            <a:avLst/>
          </a:prstGeom>
        </p:spPr>
      </p:pic>
      <p:sp>
        <p:nvSpPr>
          <p:cNvPr id="5" name="Pravokotnik 4"/>
          <p:cNvSpPr/>
          <p:nvPr/>
        </p:nvSpPr>
        <p:spPr>
          <a:xfrm>
            <a:off x="1812759" y="4906874"/>
            <a:ext cx="1706966" cy="1951125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Raven puščični povezovalnik 8"/>
          <p:cNvCxnSpPr>
            <a:stCxn id="5" idx="3"/>
          </p:cNvCxnSpPr>
          <p:nvPr/>
        </p:nvCxnSpPr>
        <p:spPr>
          <a:xfrm flipV="1">
            <a:off x="3519725" y="4906874"/>
            <a:ext cx="3314212" cy="97556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Skupina 36"/>
          <p:cNvGrpSpPr/>
          <p:nvPr/>
        </p:nvGrpSpPr>
        <p:grpSpPr>
          <a:xfrm>
            <a:off x="6833936" y="417096"/>
            <a:ext cx="4443663" cy="5953122"/>
            <a:chOff x="6833936" y="417096"/>
            <a:chExt cx="4443663" cy="5953122"/>
          </a:xfrm>
        </p:grpSpPr>
        <p:sp>
          <p:nvSpPr>
            <p:cNvPr id="10" name="Pravokotnik 9"/>
            <p:cNvSpPr/>
            <p:nvPr/>
          </p:nvSpPr>
          <p:spPr>
            <a:xfrm>
              <a:off x="6833936" y="417096"/>
              <a:ext cx="4443663" cy="5953122"/>
            </a:xfrm>
            <a:prstGeom prst="rect">
              <a:avLst/>
            </a:prstGeom>
            <a:noFill/>
            <a:ln w="762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" name="Raven povezovalnik 11"/>
            <p:cNvCxnSpPr/>
            <p:nvPr/>
          </p:nvCxnSpPr>
          <p:spPr>
            <a:xfrm flipH="1" flipV="1">
              <a:off x="8855242" y="4411579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Raven povezovalnik 13"/>
            <p:cNvCxnSpPr/>
            <p:nvPr/>
          </p:nvCxnSpPr>
          <p:spPr>
            <a:xfrm flipH="1" flipV="1">
              <a:off x="8839200" y="259882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Raven povezovalnik 14"/>
            <p:cNvCxnSpPr/>
            <p:nvPr/>
          </p:nvCxnSpPr>
          <p:spPr>
            <a:xfrm flipH="1" flipV="1">
              <a:off x="8815135" y="68179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Raven povezovalnik 15"/>
            <p:cNvCxnSpPr/>
            <p:nvPr/>
          </p:nvCxnSpPr>
          <p:spPr>
            <a:xfrm flipV="1">
              <a:off x="9047744" y="1483895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Raven povezovalnik 22"/>
            <p:cNvCxnSpPr/>
            <p:nvPr/>
          </p:nvCxnSpPr>
          <p:spPr>
            <a:xfrm flipV="1">
              <a:off x="10098502" y="417096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Raven povezovalnik 23"/>
            <p:cNvCxnSpPr/>
            <p:nvPr/>
          </p:nvCxnSpPr>
          <p:spPr>
            <a:xfrm>
              <a:off x="7808496" y="3393657"/>
              <a:ext cx="930440" cy="837448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Raven povezovalnik 25"/>
            <p:cNvCxnSpPr/>
            <p:nvPr/>
          </p:nvCxnSpPr>
          <p:spPr>
            <a:xfrm flipH="1" flipV="1">
              <a:off x="10162671" y="1604210"/>
              <a:ext cx="697835" cy="994610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Raven povezovalnik 27"/>
            <p:cNvCxnSpPr/>
            <p:nvPr/>
          </p:nvCxnSpPr>
          <p:spPr>
            <a:xfrm flipH="1" flipV="1">
              <a:off x="7239000" y="2983832"/>
              <a:ext cx="393029" cy="328866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Raven povezovalnik 29"/>
            <p:cNvCxnSpPr/>
            <p:nvPr/>
          </p:nvCxnSpPr>
          <p:spPr>
            <a:xfrm flipV="1">
              <a:off x="7435514" y="3492288"/>
              <a:ext cx="248657" cy="438028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Elipsa 31"/>
            <p:cNvSpPr/>
            <p:nvPr/>
          </p:nvSpPr>
          <p:spPr>
            <a:xfrm>
              <a:off x="8746958" y="6078286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ipsa 32"/>
            <p:cNvSpPr/>
            <p:nvPr/>
          </p:nvSpPr>
          <p:spPr>
            <a:xfrm>
              <a:off x="8714874" y="419902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Elipsa 33"/>
            <p:cNvSpPr/>
            <p:nvPr/>
          </p:nvSpPr>
          <p:spPr>
            <a:xfrm>
              <a:off x="7599785" y="328374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ipsa 34"/>
            <p:cNvSpPr/>
            <p:nvPr/>
          </p:nvSpPr>
          <p:spPr>
            <a:xfrm>
              <a:off x="8738936" y="2348497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Elipsa 35"/>
            <p:cNvSpPr/>
            <p:nvPr/>
          </p:nvSpPr>
          <p:spPr>
            <a:xfrm>
              <a:off x="9946102" y="1395664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55838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Raven povezovalnik 5"/>
          <p:cNvCxnSpPr/>
          <p:nvPr/>
        </p:nvCxnSpPr>
        <p:spPr>
          <a:xfrm flipH="1" flipV="1">
            <a:off x="5376058" y="46016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Raven povezovalnik 6"/>
          <p:cNvCxnSpPr/>
          <p:nvPr/>
        </p:nvCxnSpPr>
        <p:spPr>
          <a:xfrm flipH="1" flipV="1">
            <a:off x="5356872" y="25133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 flipH="1" flipV="1">
            <a:off x="5328091" y="304928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 flipV="1">
            <a:off x="5606286" y="1228953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6862969" y="0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>
            <a:off x="4124173" y="3429000"/>
            <a:ext cx="1112786" cy="96474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H="1" flipV="1">
            <a:off x="6939714" y="1367556"/>
            <a:ext cx="834595" cy="114579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 flipV="1">
            <a:off x="3443069" y="2956881"/>
            <a:ext cx="470054" cy="378854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V="1">
            <a:off x="3678095" y="3542623"/>
            <a:ext cx="297388" cy="504609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Elipsa 14"/>
          <p:cNvSpPr/>
          <p:nvPr/>
        </p:nvSpPr>
        <p:spPr>
          <a:xfrm>
            <a:off x="5246553" y="6521694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ipsa 15"/>
          <p:cNvSpPr/>
          <p:nvPr/>
        </p:nvSpPr>
        <p:spPr>
          <a:xfrm>
            <a:off x="5208181" y="4356779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ipsa 16"/>
          <p:cNvSpPr/>
          <p:nvPr/>
        </p:nvSpPr>
        <p:spPr>
          <a:xfrm>
            <a:off x="3874559" y="3302376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ipsa 17"/>
          <p:cNvSpPr/>
          <p:nvPr/>
        </p:nvSpPr>
        <p:spPr>
          <a:xfrm>
            <a:off x="5236959" y="2224975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ipsa 18"/>
          <p:cNvSpPr/>
          <p:nvPr/>
        </p:nvSpPr>
        <p:spPr>
          <a:xfrm>
            <a:off x="6680702" y="1127311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Pravokotnik 19"/>
          <p:cNvSpPr/>
          <p:nvPr/>
        </p:nvSpPr>
        <p:spPr>
          <a:xfrm>
            <a:off x="5090099" y="-24249"/>
            <a:ext cx="597533" cy="6858000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" name="Raven puščični povezovalnik 21"/>
          <p:cNvCxnSpPr>
            <a:endCxn id="20" idx="3"/>
          </p:cNvCxnSpPr>
          <p:nvPr/>
        </p:nvCxnSpPr>
        <p:spPr>
          <a:xfrm flipH="1" flipV="1">
            <a:off x="5687632" y="3404751"/>
            <a:ext cx="2658082" cy="182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oljeZBesedilom 22"/>
          <p:cNvSpPr txBox="1"/>
          <p:nvPr/>
        </p:nvSpPr>
        <p:spPr>
          <a:xfrm>
            <a:off x="8345714" y="5040477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Axe d’odre zéro</a:t>
            </a:r>
            <a:endParaRPr lang="fr-FR" dirty="0"/>
          </a:p>
        </p:txBody>
      </p:sp>
      <p:sp>
        <p:nvSpPr>
          <p:cNvPr id="24" name="Pravokotnik 23"/>
          <p:cNvSpPr/>
          <p:nvPr/>
        </p:nvSpPr>
        <p:spPr>
          <a:xfrm rot="2869876">
            <a:off x="6679316" y="-754617"/>
            <a:ext cx="597533" cy="380081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Pravokotnik 24"/>
          <p:cNvSpPr/>
          <p:nvPr/>
        </p:nvSpPr>
        <p:spPr>
          <a:xfrm rot="7774128">
            <a:off x="3774927" y="2482448"/>
            <a:ext cx="951541" cy="284152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Pravokotnik 25"/>
          <p:cNvSpPr/>
          <p:nvPr/>
        </p:nvSpPr>
        <p:spPr>
          <a:xfrm rot="8298915">
            <a:off x="7296753" y="1204481"/>
            <a:ext cx="597533" cy="1865254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6553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44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ka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  <p:sp>
        <p:nvSpPr>
          <p:cNvPr id="19" name="Elipsa 18"/>
          <p:cNvSpPr/>
          <p:nvPr/>
        </p:nvSpPr>
        <p:spPr>
          <a:xfrm rot="19845302">
            <a:off x="6935203" y="4460968"/>
            <a:ext cx="1836479" cy="2686891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Raven puščični povezovalnik 19"/>
          <p:cNvCxnSpPr>
            <a:endCxn id="19" idx="0"/>
          </p:cNvCxnSpPr>
          <p:nvPr/>
        </p:nvCxnSpPr>
        <p:spPr>
          <a:xfrm>
            <a:off x="6814268" y="1725433"/>
            <a:ext cx="382842" cy="290677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856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6877878" y="4921856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9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5057030" y="2703442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88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19" y="95416"/>
            <a:ext cx="7882331" cy="666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65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3101808" y="3688223"/>
            <a:ext cx="41100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 = {X,F}</a:t>
            </a:r>
          </a:p>
          <a:p>
            <a:r>
              <a:rPr lang="fr-FR" dirty="0" smtClean="0"/>
              <a:t>Graine = {X}</a:t>
            </a:r>
            <a:endParaRPr lang="fr-FR" dirty="0"/>
          </a:p>
          <a:p>
            <a:endParaRPr lang="fr-FR" dirty="0" smtClean="0"/>
          </a:p>
          <a:p>
            <a:r>
              <a:rPr lang="el-GR" dirty="0"/>
              <a:t>φ </a:t>
            </a:r>
            <a:r>
              <a:rPr lang="fr-FR" dirty="0" smtClean="0"/>
              <a:t>(</a:t>
            </a:r>
            <a:r>
              <a:rPr lang="en-US" dirty="0" smtClean="0"/>
              <a:t>X) = F[[-X][+X]]F[+FX]-X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 smtClean="0"/>
              <a:t>F) = FF</a:t>
            </a:r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89212" y="647964"/>
            <a:ext cx="8911687" cy="1280890"/>
          </a:xfrm>
        </p:spPr>
        <p:txBody>
          <a:bodyPr/>
          <a:lstStyle/>
          <a:p>
            <a:r>
              <a:rPr lang="fr-FR" dirty="0" smtClean="0"/>
              <a:t>On </a:t>
            </a:r>
            <a:r>
              <a:rPr lang="fr-FR" dirty="0" smtClean="0"/>
              <a:t>complexifie</a:t>
            </a:r>
            <a:endParaRPr lang="fr-FR" dirty="0"/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839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stochastiques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9" name="Označba mesta vsebine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‘context-sensitive’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048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L-systèmes en </a:t>
            </a:r>
            <a:r>
              <a:rPr lang="fr-FR" dirty="0" smtClean="0"/>
              <a:t>3D (car les arbres sont en 3 dimensions !!!)</a:t>
            </a:r>
            <a:endParaRPr lang="fr-FR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2989690"/>
            <a:ext cx="3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Extension de turtle (en 3d)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4703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Utilisation de Blender</a:t>
            </a:r>
            <a:endParaRPr lang="fr-FR" sz="4000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29" y="2180087"/>
            <a:ext cx="9795274" cy="257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4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623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Car à wallon, on a du pognon (un peu)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753" y="2763741"/>
            <a:ext cx="3927282" cy="392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značba mesta vsebin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34569" y="1821715"/>
            <a:ext cx="5643603" cy="4232703"/>
          </a:xfrm>
        </p:spPr>
      </p:pic>
      <p:sp>
        <p:nvSpPr>
          <p:cNvPr id="5" name="PoljeZBesedilom 4"/>
          <p:cNvSpPr txBox="1"/>
          <p:nvPr/>
        </p:nvSpPr>
        <p:spPr>
          <a:xfrm>
            <a:off x="4936453" y="389613"/>
            <a:ext cx="2639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Waaaaaaaaah !!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890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6" name="Naslov 5"/>
          <p:cNvSpPr>
            <a:spLocks noGrp="1"/>
          </p:cNvSpPr>
          <p:nvPr>
            <p:ph type="title"/>
          </p:nvPr>
        </p:nvSpPr>
        <p:spPr>
          <a:xfrm>
            <a:off x="8667750" y="2366149"/>
            <a:ext cx="8911687" cy="1280890"/>
          </a:xfrm>
        </p:spPr>
        <p:txBody>
          <a:bodyPr/>
          <a:lstStyle/>
          <a:p>
            <a:r>
              <a:rPr lang="fr-FR" dirty="0" smtClean="0"/>
              <a:t>Géantissime !!!!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448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Pravokotnik 9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Označba mesta vsebine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03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Pravokotnik 10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1087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(g)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5613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54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221</TotalTime>
  <Words>947</Words>
  <Application>Microsoft Office PowerPoint</Application>
  <PresentationFormat>Širokozaslonsko</PresentationFormat>
  <Paragraphs>316</Paragraphs>
  <Slides>56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56</vt:i4>
      </vt:variant>
    </vt:vector>
  </HeadingPairs>
  <TitlesOfParts>
    <vt:vector size="61" baseType="lpstr">
      <vt:lpstr>Arial</vt:lpstr>
      <vt:lpstr>Century Gothic</vt:lpstr>
      <vt:lpstr>Wingdings</vt:lpstr>
      <vt:lpstr>Wingdings 3</vt:lpstr>
      <vt:lpstr>Šelest</vt:lpstr>
      <vt:lpstr>PowerPointova predstavitev</vt:lpstr>
      <vt:lpstr>PowerPointova predstavitev</vt:lpstr>
      <vt:lpstr>PowerPointova predstavitev</vt:lpstr>
      <vt:lpstr>Présentation formelle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Intérprétation via ‘turtle’</vt:lpstr>
      <vt:lpstr>Ici on explique comment une turtle se déplace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Le rapport avec les arbres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Exemple d’arbre en 2D obtenu</vt:lpstr>
      <vt:lpstr>On complexifie</vt:lpstr>
      <vt:lpstr>Des L-systèmes stochastiques ?</vt:lpstr>
      <vt:lpstr>Des L-systèmes ‘context-sensitive’ ?</vt:lpstr>
      <vt:lpstr>L-systèmes en 3D (car les arbres sont en 3 dimensions !!!)</vt:lpstr>
      <vt:lpstr>Utilisation de Blender</vt:lpstr>
      <vt:lpstr>PowerPointova predstavitev</vt:lpstr>
      <vt:lpstr>Des essais d’impression 3D</vt:lpstr>
      <vt:lpstr>PowerPointova predstavitev</vt:lpstr>
      <vt:lpstr>Géantissime 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23</cp:revision>
  <dcterms:created xsi:type="dcterms:W3CDTF">2018-01-14T10:57:57Z</dcterms:created>
  <dcterms:modified xsi:type="dcterms:W3CDTF">2018-01-15T21:53:51Z</dcterms:modified>
</cp:coreProperties>
</file>

<file path=docProps/thumbnail.jpeg>
</file>